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9" r:id="rId2"/>
    <p:sldId id="258" r:id="rId3"/>
    <p:sldId id="260" r:id="rId4"/>
    <p:sldId id="266" r:id="rId5"/>
    <p:sldId id="259" r:id="rId6"/>
    <p:sldId id="261" r:id="rId7"/>
    <p:sldId id="267" r:id="rId8"/>
    <p:sldId id="268" r:id="rId9"/>
    <p:sldId id="269" r:id="rId10"/>
    <p:sldId id="270" r:id="rId11"/>
    <p:sldId id="271" r:id="rId12"/>
    <p:sldId id="272" r:id="rId13"/>
    <p:sldId id="273" r:id="rId14"/>
    <p:sldId id="276" r:id="rId15"/>
    <p:sldId id="277" r:id="rId16"/>
    <p:sldId id="274" r:id="rId17"/>
    <p:sldId id="275" r:id="rId18"/>
    <p:sldId id="280" r:id="rId19"/>
    <p:sldId id="281" r:id="rId20"/>
    <p:sldId id="282" r:id="rId21"/>
    <p:sldId id="262" r:id="rId22"/>
    <p:sldId id="278" r:id="rId23"/>
    <p:sldId id="265" r:id="rId24"/>
    <p:sldId id="26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A5EC9-6733-4E13-929A-4589D88CFEE7}" v="3275" dt="2021-10-17T14:27:13.701"/>
    <p1510:client id="{28CD2A64-58CA-48D8-ABE2-46A56A32CFBF}" v="133" dt="2021-10-17T16:18:36.566"/>
    <p1510:client id="{ACDC359C-DC8A-4A6D-93AE-D095EA8CF7B3}" v="787" dt="2021-10-17T15:54:23.0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DA3C47C2-33A2-44B2-BEAB-FEB679075C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324"/>
            <a:ext cx="12192000" cy="6861324"/>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3">
            <a:extLst>
              <a:ext uri="{FF2B5EF4-FFF2-40B4-BE49-F238E27FC236}">
                <a16:creationId xmlns:a16="http://schemas.microsoft.com/office/drawing/2014/main" id="{AD182BA8-54AD-4D9F-8264-B0FA8BB47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16">
            <a:extLst>
              <a:ext uri="{FF2B5EF4-FFF2-40B4-BE49-F238E27FC236}">
                <a16:creationId xmlns:a16="http://schemas.microsoft.com/office/drawing/2014/main" id="{4ED83379-0499-45E1-AB78-6AA230F96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9135BA-2E76-442B-BC7E-4B2FE2BDA0B7}"/>
              </a:ext>
            </a:extLst>
          </p:cNvPr>
          <p:cNvSpPr>
            <a:spLocks noGrp="1"/>
          </p:cNvSpPr>
          <p:nvPr>
            <p:ph type="title"/>
          </p:nvPr>
        </p:nvSpPr>
        <p:spPr>
          <a:xfrm>
            <a:off x="804672" y="962246"/>
            <a:ext cx="6437700" cy="2611967"/>
          </a:xfrm>
        </p:spPr>
        <p:txBody>
          <a:bodyPr vert="horz" lIns="91440" tIns="45720" rIns="91440" bIns="45720" rtlCol="0" anchor="b">
            <a:normAutofit/>
          </a:bodyPr>
          <a:lstStyle/>
          <a:p>
            <a:r>
              <a:rPr lang="en-US" sz="5400" kern="1200">
                <a:solidFill>
                  <a:schemeClr val="tx1"/>
                </a:solidFill>
                <a:latin typeface="+mj-lt"/>
                <a:ea typeface="+mj-ea"/>
                <a:cs typeface="+mj-cs"/>
              </a:rPr>
              <a:t>TRAIN TICKET GENERATION</a:t>
            </a:r>
          </a:p>
        </p:txBody>
      </p:sp>
    </p:spTree>
    <p:extLst>
      <p:ext uri="{BB962C8B-B14F-4D97-AF65-F5344CB8AC3E}">
        <p14:creationId xmlns:p14="http://schemas.microsoft.com/office/powerpoint/2010/main" val="221691978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B851603-1E79-4950-9AE5-89F444517717}"/>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 Ticket Generation</a:t>
            </a:r>
            <a:endParaRPr lang="en-US">
              <a:solidFill>
                <a:schemeClr val="bg1"/>
              </a:solidFill>
            </a:endParaRPr>
          </a:p>
        </p:txBody>
      </p:sp>
      <p:sp>
        <p:nvSpPr>
          <p:cNvPr id="3" name="Content Placeholder 2">
            <a:extLst>
              <a:ext uri="{FF2B5EF4-FFF2-40B4-BE49-F238E27FC236}">
                <a16:creationId xmlns:a16="http://schemas.microsoft.com/office/drawing/2014/main" id="{ECDEDEEA-D8E0-438C-BFF7-2E18D1241198}"/>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The application should generate a train ticket using the train details and passenger details. The generated ticket should contain the following details  </a:t>
            </a:r>
            <a:endParaRPr lang="en-US" sz="2400"/>
          </a:p>
          <a:p>
            <a:pPr>
              <a:buFont typeface="Wingdings" panose="020B0604020202020204" pitchFamily="34" charset="0"/>
              <a:buChar char="q"/>
            </a:pPr>
            <a:r>
              <a:rPr lang="en-US" sz="2400">
                <a:ea typeface="+mn-lt"/>
                <a:cs typeface="+mn-lt"/>
              </a:rPr>
              <a:t>PNR Number, Travel date, Train Number, Train Name, Source Station, Destination Station </a:t>
            </a:r>
          </a:p>
          <a:p>
            <a:pPr>
              <a:buFont typeface="Wingdings" panose="020B0604020202020204" pitchFamily="34" charset="0"/>
              <a:buChar char="q"/>
            </a:pPr>
            <a:r>
              <a:rPr lang="en-US" sz="2400">
                <a:ea typeface="+mn-lt"/>
                <a:cs typeface="+mn-lt"/>
              </a:rPr>
              <a:t> Name, age, gender and ticket fare for each passenger  </a:t>
            </a:r>
          </a:p>
          <a:p>
            <a:pPr>
              <a:buFont typeface="Wingdings" panose="020B0604020202020204" pitchFamily="34" charset="0"/>
              <a:buChar char="q"/>
            </a:pPr>
            <a:r>
              <a:rPr lang="en-US" sz="2400">
                <a:ea typeface="+mn-lt"/>
                <a:cs typeface="+mn-lt"/>
              </a:rPr>
              <a:t>Total Ticket price</a:t>
            </a:r>
            <a:endParaRPr lang="en-US" sz="2400">
              <a:cs typeface="Calibri"/>
            </a:endParaRPr>
          </a:p>
        </p:txBody>
      </p:sp>
    </p:spTree>
    <p:extLst>
      <p:ext uri="{BB962C8B-B14F-4D97-AF65-F5344CB8AC3E}">
        <p14:creationId xmlns:p14="http://schemas.microsoft.com/office/powerpoint/2010/main" val="3915159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8A516F21-0CDC-4327-8A04-D3C119E0190E}"/>
              </a:ext>
            </a:extLst>
          </p:cNvPr>
          <p:cNvPicPr>
            <a:picLocks noChangeAspect="1"/>
          </p:cNvPicPr>
          <p:nvPr/>
        </p:nvPicPr>
        <p:blipFill>
          <a:blip r:embed="rId2"/>
          <a:stretch>
            <a:fillRect/>
          </a:stretch>
        </p:blipFill>
        <p:spPr>
          <a:xfrm>
            <a:off x="1348451" y="591833"/>
            <a:ext cx="9311832" cy="5491066"/>
          </a:xfrm>
          <a:prstGeom prst="rect">
            <a:avLst/>
          </a:prstGeom>
        </p:spPr>
      </p:pic>
    </p:spTree>
    <p:extLst>
      <p:ext uri="{BB962C8B-B14F-4D97-AF65-F5344CB8AC3E}">
        <p14:creationId xmlns:p14="http://schemas.microsoft.com/office/powerpoint/2010/main" val="4220519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0995F92-7AED-4A59-B4AF-67C0BBB3DD77}"/>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Writing ticket into File</a:t>
            </a:r>
            <a:endParaRPr lang="en-US">
              <a:solidFill>
                <a:schemeClr val="bg1"/>
              </a:solidFill>
            </a:endParaRPr>
          </a:p>
        </p:txBody>
      </p:sp>
      <p:sp>
        <p:nvSpPr>
          <p:cNvPr id="3" name="Content Placeholder 2">
            <a:extLst>
              <a:ext uri="{FF2B5EF4-FFF2-40B4-BE49-F238E27FC236}">
                <a16:creationId xmlns:a16="http://schemas.microsoft.com/office/drawing/2014/main" id="{BB50EDC9-C84A-402B-A4C5-112833A25D1B}"/>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cs typeface="Calibri"/>
              </a:rPr>
              <a:t>The generated ticket will be stored in a file.</a:t>
            </a:r>
          </a:p>
          <a:p>
            <a:r>
              <a:rPr lang="en-US" sz="2400" dirty="0">
                <a:cs typeface="Calibri"/>
              </a:rPr>
              <a:t>The format of the ticket is same as the ticket which has been generated earlier.</a:t>
            </a:r>
          </a:p>
          <a:p>
            <a:r>
              <a:rPr lang="en-US" sz="2400" dirty="0">
                <a:cs typeface="Calibri"/>
              </a:rPr>
              <a:t>The filename is the same name as the PNR no. of the ticket.</a:t>
            </a:r>
          </a:p>
        </p:txBody>
      </p:sp>
    </p:spTree>
    <p:extLst>
      <p:ext uri="{BB962C8B-B14F-4D97-AF65-F5344CB8AC3E}">
        <p14:creationId xmlns:p14="http://schemas.microsoft.com/office/powerpoint/2010/main" val="1032260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4EE251-8F71-4FE5-8B83-BCE853AC0EC9}"/>
              </a:ext>
            </a:extLst>
          </p:cNvPr>
          <p:cNvPicPr>
            <a:picLocks noChangeAspect="1"/>
          </p:cNvPicPr>
          <p:nvPr/>
        </p:nvPicPr>
        <p:blipFill>
          <a:blip r:embed="rId2"/>
          <a:stretch>
            <a:fillRect/>
          </a:stretch>
        </p:blipFill>
        <p:spPr>
          <a:xfrm>
            <a:off x="1686045" y="684237"/>
            <a:ext cx="8983882" cy="5335196"/>
          </a:xfrm>
          <a:prstGeom prst="rect">
            <a:avLst/>
          </a:prstGeom>
        </p:spPr>
      </p:pic>
    </p:spTree>
    <p:extLst>
      <p:ext uri="{BB962C8B-B14F-4D97-AF65-F5344CB8AC3E}">
        <p14:creationId xmlns:p14="http://schemas.microsoft.com/office/powerpoint/2010/main" val="3370349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52A62B4-D967-4869-98F8-2A4277F00E9C}"/>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Connecting to Database</a:t>
            </a:r>
            <a:endParaRPr lang="en-US">
              <a:solidFill>
                <a:schemeClr val="bg1"/>
              </a:solidFill>
            </a:endParaRPr>
          </a:p>
        </p:txBody>
      </p:sp>
      <p:sp>
        <p:nvSpPr>
          <p:cNvPr id="3" name="Content Placeholder 2">
            <a:extLst>
              <a:ext uri="{FF2B5EF4-FFF2-40B4-BE49-F238E27FC236}">
                <a16:creationId xmlns:a16="http://schemas.microsoft.com/office/drawing/2014/main" id="{92B188CA-E0C1-4076-A572-6D36DF8B2EC0}"/>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cs typeface="Calibri"/>
              </a:rPr>
              <a:t>Here we have used MYSQL workbench to store the train details.</a:t>
            </a:r>
            <a:endParaRPr lang="en-US" sz="2400" dirty="0"/>
          </a:p>
          <a:p>
            <a:r>
              <a:rPr lang="en-US" sz="2400" dirty="0">
                <a:cs typeface="Calibri"/>
              </a:rPr>
              <a:t>The URL of the train database is passed to connect the database with JDBC project.</a:t>
            </a:r>
          </a:p>
          <a:p>
            <a:endParaRPr lang="en-US" sz="2400">
              <a:cs typeface="Calibri"/>
            </a:endParaRPr>
          </a:p>
          <a:p>
            <a:endParaRPr lang="en-US" sz="2400">
              <a:cs typeface="Calibri"/>
            </a:endParaRPr>
          </a:p>
        </p:txBody>
      </p:sp>
    </p:spTree>
    <p:extLst>
      <p:ext uri="{BB962C8B-B14F-4D97-AF65-F5344CB8AC3E}">
        <p14:creationId xmlns:p14="http://schemas.microsoft.com/office/powerpoint/2010/main" val="3529601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C4DD97A-BB91-4DB6-AE0A-CB919888C11B}"/>
              </a:ext>
            </a:extLst>
          </p:cNvPr>
          <p:cNvPicPr>
            <a:picLocks noChangeAspect="1"/>
          </p:cNvPicPr>
          <p:nvPr/>
        </p:nvPicPr>
        <p:blipFill>
          <a:blip r:embed="rId2"/>
          <a:stretch>
            <a:fillRect/>
          </a:stretch>
        </p:blipFill>
        <p:spPr>
          <a:xfrm>
            <a:off x="1223058" y="1009200"/>
            <a:ext cx="9832693" cy="4752790"/>
          </a:xfrm>
          <a:prstGeom prst="rect">
            <a:avLst/>
          </a:prstGeom>
        </p:spPr>
      </p:pic>
    </p:spTree>
    <p:extLst>
      <p:ext uri="{BB962C8B-B14F-4D97-AF65-F5344CB8AC3E}">
        <p14:creationId xmlns:p14="http://schemas.microsoft.com/office/powerpoint/2010/main" val="2029003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877530F-D79D-48A3-BAC8-1BC4E289DE1C}"/>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Getting train details</a:t>
            </a:r>
            <a:endParaRPr lang="en-US">
              <a:solidFill>
                <a:schemeClr val="bg1"/>
              </a:solidFill>
            </a:endParaRPr>
          </a:p>
        </p:txBody>
      </p:sp>
      <p:sp>
        <p:nvSpPr>
          <p:cNvPr id="3" name="Content Placeholder 2">
            <a:extLst>
              <a:ext uri="{FF2B5EF4-FFF2-40B4-BE49-F238E27FC236}">
                <a16:creationId xmlns:a16="http://schemas.microsoft.com/office/drawing/2014/main" id="{AA7EA7C6-8BFE-43F1-9542-253C55D4B255}"/>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The train details are fetched from the train database by using executeQuery statement.</a:t>
            </a:r>
          </a:p>
          <a:p>
            <a:r>
              <a:rPr lang="en-US" sz="2400">
                <a:cs typeface="Calibri"/>
              </a:rPr>
              <a:t>Train details are getting fetch according to the order in which they are present in the database.</a:t>
            </a:r>
          </a:p>
          <a:p>
            <a:r>
              <a:rPr lang="en-US" sz="2400">
                <a:cs typeface="Calibri"/>
              </a:rPr>
              <a:t>Train not found will be printed once the user give invalid train number.</a:t>
            </a:r>
          </a:p>
          <a:p>
            <a:endParaRPr lang="en-US" sz="2400">
              <a:cs typeface="Calibri"/>
            </a:endParaRPr>
          </a:p>
          <a:p>
            <a:endParaRPr lang="en-US" sz="2400">
              <a:cs typeface="Calibri"/>
            </a:endParaRPr>
          </a:p>
        </p:txBody>
      </p:sp>
    </p:spTree>
    <p:extLst>
      <p:ext uri="{BB962C8B-B14F-4D97-AF65-F5344CB8AC3E}">
        <p14:creationId xmlns:p14="http://schemas.microsoft.com/office/powerpoint/2010/main" val="1705081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0B490F59-DBB9-4AA8-8856-38BD27A698B1}"/>
              </a:ext>
            </a:extLst>
          </p:cNvPr>
          <p:cNvPicPr>
            <a:picLocks noChangeAspect="1"/>
          </p:cNvPicPr>
          <p:nvPr/>
        </p:nvPicPr>
        <p:blipFill>
          <a:blip r:embed="rId2"/>
          <a:stretch>
            <a:fillRect/>
          </a:stretch>
        </p:blipFill>
        <p:spPr>
          <a:xfrm>
            <a:off x="1338805" y="745442"/>
            <a:ext cx="9524034" cy="5367115"/>
          </a:xfrm>
          <a:prstGeom prst="rect">
            <a:avLst/>
          </a:prstGeom>
        </p:spPr>
      </p:pic>
    </p:spTree>
    <p:extLst>
      <p:ext uri="{BB962C8B-B14F-4D97-AF65-F5344CB8AC3E}">
        <p14:creationId xmlns:p14="http://schemas.microsoft.com/office/powerpoint/2010/main" val="109071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716C6AF-0496-4B45-9669-141AE608D515}"/>
              </a:ext>
            </a:extLst>
          </p:cNvPr>
          <p:cNvSpPr>
            <a:spLocks noGrp="1"/>
          </p:cNvSpPr>
          <p:nvPr>
            <p:ph type="title"/>
          </p:nvPr>
        </p:nvSpPr>
        <p:spPr>
          <a:xfrm>
            <a:off x="838200" y="365126"/>
            <a:ext cx="10515600" cy="801202"/>
          </a:xfrm>
        </p:spPr>
        <p:txBody>
          <a:bodyPr/>
          <a:lstStyle/>
          <a:p>
            <a:r>
              <a:rPr lang="en-US" dirty="0"/>
              <a:t>Backend output</a:t>
            </a:r>
            <a:endParaRPr lang="en-IN" dirty="0"/>
          </a:p>
        </p:txBody>
      </p:sp>
      <p:pic>
        <p:nvPicPr>
          <p:cNvPr id="12" name="Content Placeholder 11">
            <a:extLst>
              <a:ext uri="{FF2B5EF4-FFF2-40B4-BE49-F238E27FC236}">
                <a16:creationId xmlns:a16="http://schemas.microsoft.com/office/drawing/2014/main" id="{F2A451C0-AE62-4DD8-AB02-F2DC173184E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082352"/>
            <a:ext cx="10515600" cy="5225242"/>
          </a:xfrm>
        </p:spPr>
      </p:pic>
    </p:spTree>
    <p:extLst>
      <p:ext uri="{BB962C8B-B14F-4D97-AF65-F5344CB8AC3E}">
        <p14:creationId xmlns:p14="http://schemas.microsoft.com/office/powerpoint/2010/main" val="1420807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2628683-47EA-4438-A385-08F0E2897C5A}"/>
              </a:ext>
            </a:extLst>
          </p:cNvPr>
          <p:cNvPicPr>
            <a:picLocks noGrp="1" noChangeAspect="1"/>
          </p:cNvPicPr>
          <p:nvPr>
            <p:ph sz="half" idx="2"/>
          </p:nvPr>
        </p:nvPicPr>
        <p:blipFill rotWithShape="1">
          <a:blip r:embed="rId2" cstate="print">
            <a:extLst>
              <a:ext uri="{28A0092B-C50C-407E-A947-70E740481C1C}">
                <a14:useLocalDpi xmlns:a14="http://schemas.microsoft.com/office/drawing/2010/main" val="0"/>
              </a:ext>
            </a:extLst>
          </a:blip>
          <a:srcRect l="-392" t="61898" r="957" b="-4"/>
          <a:stretch/>
        </p:blipFill>
        <p:spPr>
          <a:xfrm>
            <a:off x="298581" y="550506"/>
            <a:ext cx="10916815" cy="5673012"/>
          </a:xfrm>
        </p:spPr>
      </p:pic>
    </p:spTree>
    <p:extLst>
      <p:ext uri="{BB962C8B-B14F-4D97-AF65-F5344CB8AC3E}">
        <p14:creationId xmlns:p14="http://schemas.microsoft.com/office/powerpoint/2010/main" val="129901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8BDC9E7-FFB8-4C8B-BDAC-B0B7AB445372}"/>
              </a:ext>
            </a:extLst>
          </p:cNvPr>
          <p:cNvSpPr>
            <a:spLocks noGrp="1"/>
          </p:cNvSpPr>
          <p:nvPr>
            <p:ph type="title"/>
          </p:nvPr>
        </p:nvSpPr>
        <p:spPr>
          <a:xfrm>
            <a:off x="804672" y="640080"/>
            <a:ext cx="3282696" cy="5257800"/>
          </a:xfrm>
        </p:spPr>
        <p:txBody>
          <a:bodyPr>
            <a:normAutofit/>
          </a:bodyPr>
          <a:lstStyle/>
          <a:p>
            <a:r>
              <a:rPr lang="en-US">
                <a:solidFill>
                  <a:schemeClr val="bg1"/>
                </a:solidFill>
                <a:cs typeface="Calibri Light"/>
              </a:rPr>
              <a:t>Problem Statement</a:t>
            </a:r>
            <a:endParaRPr lang="en-US">
              <a:solidFill>
                <a:schemeClr val="bg1"/>
              </a:solidFill>
            </a:endParaRPr>
          </a:p>
        </p:txBody>
      </p:sp>
      <p:sp>
        <p:nvSpPr>
          <p:cNvPr id="3" name="Content Placeholder 2">
            <a:extLst>
              <a:ext uri="{FF2B5EF4-FFF2-40B4-BE49-F238E27FC236}">
                <a16:creationId xmlns:a16="http://schemas.microsoft.com/office/drawing/2014/main" id="{FE317899-F07D-4093-941F-D49614D598C7}"/>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This Project involves generating a train ticket and printing the ticket to a File. The application is taking train number and passenger details as input. </a:t>
            </a:r>
            <a:endParaRPr lang="en-US" sz="2400"/>
          </a:p>
          <a:p>
            <a:r>
              <a:rPr lang="en-US" sz="2400">
                <a:ea typeface="+mn-lt"/>
                <a:cs typeface="+mn-lt"/>
              </a:rPr>
              <a:t>The details of the train are stored in a database. The train details are fetched from the database using the train number provided by the user.</a:t>
            </a:r>
          </a:p>
          <a:p>
            <a:r>
              <a:rPr lang="en-US" sz="2400">
                <a:ea typeface="+mn-lt"/>
                <a:cs typeface="+mn-lt"/>
              </a:rPr>
              <a:t>The passenger name, age and gender are accepted from the user.</a:t>
            </a:r>
          </a:p>
          <a:p>
            <a:r>
              <a:rPr lang="en-US" sz="2400">
                <a:ea typeface="+mn-lt"/>
                <a:cs typeface="+mn-lt"/>
              </a:rPr>
              <a:t>The application should generate a train ticket using the train details and passenger details.</a:t>
            </a:r>
          </a:p>
          <a:p>
            <a:r>
              <a:rPr lang="en-US" sz="2400">
                <a:ea typeface="+mn-lt"/>
                <a:cs typeface="+mn-lt"/>
              </a:rPr>
              <a:t>The generated ticket should be written to a File.</a:t>
            </a:r>
            <a:endParaRPr lang="en-US" sz="2400">
              <a:cs typeface="Calibri"/>
            </a:endParaRPr>
          </a:p>
        </p:txBody>
      </p:sp>
    </p:spTree>
    <p:extLst>
      <p:ext uri="{BB962C8B-B14F-4D97-AF65-F5344CB8AC3E}">
        <p14:creationId xmlns:p14="http://schemas.microsoft.com/office/powerpoint/2010/main" val="3893256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CE3AA-36A6-4075-9152-4FE11890FC99}"/>
              </a:ext>
            </a:extLst>
          </p:cNvPr>
          <p:cNvSpPr>
            <a:spLocks noGrp="1"/>
          </p:cNvSpPr>
          <p:nvPr>
            <p:ph type="title"/>
          </p:nvPr>
        </p:nvSpPr>
        <p:spPr>
          <a:xfrm>
            <a:off x="1334278" y="365125"/>
            <a:ext cx="10019522" cy="847855"/>
          </a:xfrm>
        </p:spPr>
        <p:txBody>
          <a:bodyPr/>
          <a:lstStyle/>
          <a:p>
            <a:r>
              <a:rPr lang="en-US" dirty="0"/>
              <a:t>Generated ticket</a:t>
            </a:r>
            <a:endParaRPr lang="en-IN" dirty="0"/>
          </a:p>
        </p:txBody>
      </p:sp>
      <p:pic>
        <p:nvPicPr>
          <p:cNvPr id="10" name="Content Placeholder 9">
            <a:extLst>
              <a:ext uri="{FF2B5EF4-FFF2-40B4-BE49-F238E27FC236}">
                <a16:creationId xmlns:a16="http://schemas.microsoft.com/office/drawing/2014/main" id="{DF7A34BF-357E-4443-8F2F-742EBC38A99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041740"/>
            <a:ext cx="9901335" cy="5340399"/>
          </a:xfrm>
        </p:spPr>
      </p:pic>
    </p:spTree>
    <p:extLst>
      <p:ext uri="{BB962C8B-B14F-4D97-AF65-F5344CB8AC3E}">
        <p14:creationId xmlns:p14="http://schemas.microsoft.com/office/powerpoint/2010/main" val="3452080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24C95E-A217-45B4-BDAB-8F62763A765E}"/>
              </a:ext>
            </a:extLst>
          </p:cNvPr>
          <p:cNvSpPr>
            <a:spLocks noGrp="1"/>
          </p:cNvSpPr>
          <p:nvPr>
            <p:ph type="title"/>
          </p:nvPr>
        </p:nvSpPr>
        <p:spPr>
          <a:xfrm>
            <a:off x="804672" y="640080"/>
            <a:ext cx="3282696" cy="5257800"/>
          </a:xfrm>
        </p:spPr>
        <p:txBody>
          <a:bodyPr>
            <a:normAutofit/>
          </a:bodyPr>
          <a:lstStyle/>
          <a:p>
            <a:r>
              <a:rPr lang="en-US">
                <a:solidFill>
                  <a:schemeClr val="bg1"/>
                </a:solidFill>
                <a:cs typeface="Calibri Light"/>
              </a:rPr>
              <a:t>FRONT END</a:t>
            </a:r>
            <a:endParaRPr lang="en-US">
              <a:solidFill>
                <a:schemeClr val="bg1"/>
              </a:solidFill>
            </a:endParaRPr>
          </a:p>
        </p:txBody>
      </p:sp>
      <p:sp>
        <p:nvSpPr>
          <p:cNvPr id="3" name="Content Placeholder 2">
            <a:extLst>
              <a:ext uri="{FF2B5EF4-FFF2-40B4-BE49-F238E27FC236}">
                <a16:creationId xmlns:a16="http://schemas.microsoft.com/office/drawing/2014/main" id="{23908057-424B-4C14-BA81-CCBDECD355BC}"/>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The front end part involves the following pages:</a:t>
            </a:r>
          </a:p>
          <a:p>
            <a:pPr>
              <a:buFont typeface="Wingdings" panose="020B0604020202020204" pitchFamily="34" charset="0"/>
              <a:buChar char="q"/>
            </a:pPr>
            <a:r>
              <a:rPr lang="en-US" sz="2400">
                <a:cs typeface="Calibri"/>
              </a:rPr>
              <a:t>Login page   </a:t>
            </a:r>
            <a:endParaRPr lang="en-US" sz="2400">
              <a:ea typeface="+mn-lt"/>
              <a:cs typeface="+mn-lt"/>
            </a:endParaRPr>
          </a:p>
          <a:p>
            <a:pPr>
              <a:buFont typeface="Wingdings" panose="020B0604020202020204" pitchFamily="34" charset="0"/>
              <a:buChar char="q"/>
            </a:pPr>
            <a:r>
              <a:rPr lang="en-US" sz="2400">
                <a:cs typeface="Calibri"/>
              </a:rPr>
              <a:t>Train Details</a:t>
            </a:r>
          </a:p>
          <a:p>
            <a:pPr>
              <a:buFont typeface="Wingdings" panose="020B0604020202020204" pitchFamily="34" charset="0"/>
              <a:buChar char="q"/>
            </a:pPr>
            <a:r>
              <a:rPr lang="en-US" sz="2400">
                <a:cs typeface="Calibri"/>
              </a:rPr>
              <a:t>Book Ticket</a:t>
            </a:r>
          </a:p>
          <a:p>
            <a:pPr>
              <a:buFont typeface="Wingdings" panose="020B0604020202020204" pitchFamily="34" charset="0"/>
              <a:buChar char="q"/>
            </a:pPr>
            <a:r>
              <a:rPr lang="en-US" sz="2400">
                <a:cs typeface="Calibri"/>
              </a:rPr>
              <a:t>Ticket Confirmation</a:t>
            </a:r>
          </a:p>
          <a:p>
            <a:pPr>
              <a:buFont typeface="Wingdings" panose="020B0604020202020204" pitchFamily="34" charset="0"/>
              <a:buChar char="q"/>
            </a:pPr>
            <a:r>
              <a:rPr lang="en-US" sz="2400">
                <a:cs typeface="Calibri"/>
              </a:rPr>
              <a:t>Ticket Download and Exit</a:t>
            </a:r>
          </a:p>
          <a:p>
            <a:pPr marL="0" indent="0">
              <a:buNone/>
            </a:pPr>
            <a:endParaRPr lang="en-US" sz="2400">
              <a:cs typeface="Calibri"/>
            </a:endParaRPr>
          </a:p>
        </p:txBody>
      </p:sp>
    </p:spTree>
    <p:extLst>
      <p:ext uri="{BB962C8B-B14F-4D97-AF65-F5344CB8AC3E}">
        <p14:creationId xmlns:p14="http://schemas.microsoft.com/office/powerpoint/2010/main" val="1449567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169DD87-3EBE-44CA-9654-8AE0466B27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2">
            <a:extLst>
              <a:ext uri="{FF2B5EF4-FFF2-40B4-BE49-F238E27FC236}">
                <a16:creationId xmlns:a16="http://schemas.microsoft.com/office/drawing/2014/main" id="{60A9355F-D487-4733-A595-D3DE4A8847EE}"/>
              </a:ext>
            </a:extLst>
          </p:cNvPr>
          <p:cNvPicPr>
            <a:picLocks noChangeAspect="1"/>
          </p:cNvPicPr>
          <p:nvPr/>
        </p:nvPicPr>
        <p:blipFill rotWithShape="1">
          <a:blip r:embed="rId2"/>
          <a:srcRect l="10267" t="10821" r="9445" b="6569"/>
          <a:stretch/>
        </p:blipFill>
        <p:spPr>
          <a:xfrm>
            <a:off x="141586" y="53208"/>
            <a:ext cx="5784885" cy="3428017"/>
          </a:xfrm>
          <a:prstGeom prst="rect">
            <a:avLst/>
          </a:prstGeom>
        </p:spPr>
      </p:pic>
      <p:pic>
        <p:nvPicPr>
          <p:cNvPr id="5" name="Picture 5">
            <a:extLst>
              <a:ext uri="{FF2B5EF4-FFF2-40B4-BE49-F238E27FC236}">
                <a16:creationId xmlns:a16="http://schemas.microsoft.com/office/drawing/2014/main" id="{47C8A8A4-EB61-4F04-ABAF-6039736207E6}"/>
              </a:ext>
            </a:extLst>
          </p:cNvPr>
          <p:cNvPicPr>
            <a:picLocks noChangeAspect="1"/>
          </p:cNvPicPr>
          <p:nvPr/>
        </p:nvPicPr>
        <p:blipFill rotWithShape="1">
          <a:blip r:embed="rId3"/>
          <a:srcRect l="4492" t="13018" r="7155" b="18913"/>
          <a:stretch/>
        </p:blipFill>
        <p:spPr>
          <a:xfrm>
            <a:off x="6094563" y="3549085"/>
            <a:ext cx="5951129" cy="3251614"/>
          </a:xfrm>
          <a:prstGeom prst="rect">
            <a:avLst/>
          </a:prstGeom>
        </p:spPr>
      </p:pic>
      <p:pic>
        <p:nvPicPr>
          <p:cNvPr id="3" name="Picture 3">
            <a:extLst>
              <a:ext uri="{FF2B5EF4-FFF2-40B4-BE49-F238E27FC236}">
                <a16:creationId xmlns:a16="http://schemas.microsoft.com/office/drawing/2014/main" id="{12F1DDF3-1358-4840-AA9C-744375E16DEE}"/>
              </a:ext>
            </a:extLst>
          </p:cNvPr>
          <p:cNvPicPr>
            <a:picLocks noChangeAspect="1"/>
          </p:cNvPicPr>
          <p:nvPr/>
        </p:nvPicPr>
        <p:blipFill rotWithShape="1">
          <a:blip r:embed="rId4"/>
          <a:srcRect t="9489" b="19343"/>
          <a:stretch/>
        </p:blipFill>
        <p:spPr>
          <a:xfrm>
            <a:off x="6090759" y="54055"/>
            <a:ext cx="5953922" cy="3430927"/>
          </a:xfrm>
          <a:prstGeom prst="rect">
            <a:avLst/>
          </a:prstGeom>
        </p:spPr>
      </p:pic>
      <p:pic>
        <p:nvPicPr>
          <p:cNvPr id="4" name="Picture 4">
            <a:extLst>
              <a:ext uri="{FF2B5EF4-FFF2-40B4-BE49-F238E27FC236}">
                <a16:creationId xmlns:a16="http://schemas.microsoft.com/office/drawing/2014/main" id="{6309BC8D-43F5-497A-9B4A-A8050311AB41}"/>
              </a:ext>
            </a:extLst>
          </p:cNvPr>
          <p:cNvPicPr>
            <a:picLocks noChangeAspect="1"/>
          </p:cNvPicPr>
          <p:nvPr/>
        </p:nvPicPr>
        <p:blipFill rotWithShape="1">
          <a:blip r:embed="rId5"/>
          <a:srcRect l="9318" t="12426" r="11647" b="7692"/>
          <a:stretch/>
        </p:blipFill>
        <p:spPr>
          <a:xfrm>
            <a:off x="143969" y="3546505"/>
            <a:ext cx="5777529" cy="3250956"/>
          </a:xfrm>
          <a:prstGeom prst="rect">
            <a:avLst/>
          </a:prstGeom>
        </p:spPr>
      </p:pic>
    </p:spTree>
    <p:extLst>
      <p:ext uri="{BB962C8B-B14F-4D97-AF65-F5344CB8AC3E}">
        <p14:creationId xmlns:p14="http://schemas.microsoft.com/office/powerpoint/2010/main" val="3896291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DC6E578-5930-4AA2-9D69-952806491101}"/>
              </a:ext>
            </a:extLst>
          </p:cNvPr>
          <p:cNvSpPr>
            <a:spLocks noGrp="1"/>
          </p:cNvSpPr>
          <p:nvPr>
            <p:ph type="title"/>
          </p:nvPr>
        </p:nvSpPr>
        <p:spPr>
          <a:xfrm>
            <a:off x="804672" y="640080"/>
            <a:ext cx="3282696" cy="5257800"/>
          </a:xfrm>
        </p:spPr>
        <p:txBody>
          <a:bodyPr vert="horz" lIns="91440" tIns="45720" rIns="91440" bIns="45720" rtlCol="0" anchor="ctr">
            <a:normAutofit/>
          </a:bodyPr>
          <a:lstStyle/>
          <a:p>
            <a:r>
              <a:rPr lang="en-US" sz="3100" kern="1200">
                <a:solidFill>
                  <a:schemeClr val="bg1"/>
                </a:solidFill>
                <a:latin typeface="+mj-lt"/>
                <a:ea typeface="+mj-ea"/>
                <a:cs typeface="+mj-cs"/>
              </a:rPr>
              <a:t>Acknowledgement</a:t>
            </a:r>
          </a:p>
        </p:txBody>
      </p:sp>
      <p:sp>
        <p:nvSpPr>
          <p:cNvPr id="4" name="TextBox 3">
            <a:extLst>
              <a:ext uri="{FF2B5EF4-FFF2-40B4-BE49-F238E27FC236}">
                <a16:creationId xmlns:a16="http://schemas.microsoft.com/office/drawing/2014/main" id="{04B7B74E-2A73-4E2B-A656-33647E5C1CEB}"/>
              </a:ext>
            </a:extLst>
          </p:cNvPr>
          <p:cNvSpPr txBox="1"/>
          <p:nvPr/>
        </p:nvSpPr>
        <p:spPr>
          <a:xfrm>
            <a:off x="5358384" y="640081"/>
            <a:ext cx="6024654" cy="52578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a:t>We would like to express our special thanks of gratitude to our mentor Mrs. Mythili Ma'am who gave us the guidance to do this wonderful project on Train Ticket Generation, which also helped us in doing a lot of research and we came to know about so many new things we are really thankful to her.</a:t>
            </a:r>
          </a:p>
          <a:p>
            <a:pPr indent="-228600">
              <a:lnSpc>
                <a:spcPct val="90000"/>
              </a:lnSpc>
              <a:spcAft>
                <a:spcPts val="600"/>
              </a:spcAft>
              <a:buFont typeface="Arial" panose="020B0604020202020204" pitchFamily="34" charset="0"/>
              <a:buChar char="•"/>
            </a:pPr>
            <a:endParaRPr lang="en-US" sz="2400"/>
          </a:p>
          <a:p>
            <a:pPr indent="-228600">
              <a:lnSpc>
                <a:spcPct val="90000"/>
              </a:lnSpc>
              <a:spcAft>
                <a:spcPts val="600"/>
              </a:spcAft>
              <a:buFont typeface="Arial" panose="020B0604020202020204" pitchFamily="34" charset="0"/>
              <a:buChar char="•"/>
            </a:pPr>
            <a:r>
              <a:rPr lang="en-US" sz="2400"/>
              <a:t>Secondly we would also like to thank Torry Harris Integration Solutions for giving this learning opportunity which helped us a lot in finalizing the project within the limited time frame.</a:t>
            </a:r>
          </a:p>
        </p:txBody>
      </p:sp>
    </p:spTree>
    <p:extLst>
      <p:ext uri="{BB962C8B-B14F-4D97-AF65-F5344CB8AC3E}">
        <p14:creationId xmlns:p14="http://schemas.microsoft.com/office/powerpoint/2010/main" val="27824606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6A32F6-4B43-41D8-A7C3-810628EF9D0F}"/>
              </a:ext>
            </a:extLst>
          </p:cNvPr>
          <p:cNvSpPr>
            <a:spLocks noGrp="1"/>
          </p:cNvSpPr>
          <p:nvPr>
            <p:ph type="title"/>
          </p:nvPr>
        </p:nvSpPr>
        <p:spPr>
          <a:xfrm>
            <a:off x="804672" y="640080"/>
            <a:ext cx="3282696" cy="5257800"/>
          </a:xfrm>
        </p:spPr>
        <p:txBody>
          <a:bodyPr vert="horz" lIns="91440" tIns="45720" rIns="91440" bIns="45720" rtlCol="0" anchor="ctr">
            <a:normAutofit/>
          </a:bodyPr>
          <a:lstStyle/>
          <a:p>
            <a:r>
              <a:rPr lang="en-US" kern="1200">
                <a:solidFill>
                  <a:schemeClr val="bg1"/>
                </a:solidFill>
                <a:latin typeface="+mj-lt"/>
                <a:ea typeface="+mj-ea"/>
                <a:cs typeface="+mj-cs"/>
              </a:rPr>
              <a:t>Conclusion</a:t>
            </a:r>
          </a:p>
        </p:txBody>
      </p:sp>
      <p:sp>
        <p:nvSpPr>
          <p:cNvPr id="4" name="TextBox 3">
            <a:extLst>
              <a:ext uri="{FF2B5EF4-FFF2-40B4-BE49-F238E27FC236}">
                <a16:creationId xmlns:a16="http://schemas.microsoft.com/office/drawing/2014/main" id="{EF673D30-7874-4D65-B242-BB14CB4AE2EB}"/>
              </a:ext>
            </a:extLst>
          </p:cNvPr>
          <p:cNvSpPr txBox="1"/>
          <p:nvPr/>
        </p:nvSpPr>
        <p:spPr>
          <a:xfrm>
            <a:off x="5358384" y="640081"/>
            <a:ext cx="6024654" cy="52578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dirty="0"/>
              <a:t>We have successfully created Train Ticket  Generation project right from creating database to connecting that to java project using JDBC .</a:t>
            </a:r>
          </a:p>
          <a:p>
            <a:pPr indent="-228600">
              <a:lnSpc>
                <a:spcPct val="90000"/>
              </a:lnSpc>
              <a:spcAft>
                <a:spcPts val="600"/>
              </a:spcAft>
              <a:buFont typeface="Arial" panose="020B0604020202020204" pitchFamily="34" charset="0"/>
              <a:buChar char="•"/>
            </a:pPr>
            <a:r>
              <a:rPr lang="en-US" sz="2400" dirty="0"/>
              <a:t>We have also created the web page according to project requirement and everything is working fine.</a:t>
            </a:r>
            <a:endParaRPr lang="en-US" sz="2400" dirty="0">
              <a:cs typeface="Calibri"/>
            </a:endParaRPr>
          </a:p>
          <a:p>
            <a:pPr indent="-228600">
              <a:lnSpc>
                <a:spcPct val="90000"/>
              </a:lnSpc>
              <a:spcAft>
                <a:spcPts val="600"/>
              </a:spcAft>
              <a:buFont typeface="Arial" panose="020B0604020202020204" pitchFamily="34" charset="0"/>
              <a:buChar char="•"/>
            </a:pPr>
            <a:r>
              <a:rPr lang="en-US" sz="2400" dirty="0"/>
              <a:t>We are looking forward to merging our backend with the front end using spring boot within next few days once we are completed with the spring boot module training.</a:t>
            </a:r>
            <a:endParaRPr lang="en-US" sz="2400" dirty="0">
              <a:cs typeface="Calibri"/>
            </a:endParaRPr>
          </a:p>
        </p:txBody>
      </p:sp>
    </p:spTree>
    <p:extLst>
      <p:ext uri="{BB962C8B-B14F-4D97-AF65-F5344CB8AC3E}">
        <p14:creationId xmlns:p14="http://schemas.microsoft.com/office/powerpoint/2010/main" val="138064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605494DE-B078-4D87-BB01-C8432061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A0576B0-CD8C-4661-95C8-A9F2CE7CD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4724288"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3FF60E2B-3919-423C-B1FF-56CDE6681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41CFAFB-2E78-4E43-91F9-0C32B7F9F590}"/>
              </a:ext>
            </a:extLst>
          </p:cNvPr>
          <p:cNvSpPr>
            <a:spLocks noGrp="1"/>
          </p:cNvSpPr>
          <p:nvPr>
            <p:ph type="title"/>
          </p:nvPr>
        </p:nvSpPr>
        <p:spPr>
          <a:xfrm>
            <a:off x="804672" y="1122363"/>
            <a:ext cx="3308130" cy="2387600"/>
          </a:xfrm>
        </p:spPr>
        <p:txBody>
          <a:bodyPr vert="horz" lIns="91440" tIns="45720" rIns="91440" bIns="45720" rtlCol="0" anchor="b">
            <a:normAutofit/>
          </a:bodyPr>
          <a:lstStyle/>
          <a:p>
            <a:r>
              <a:rPr lang="en-US" sz="5400" kern="1200">
                <a:solidFill>
                  <a:srgbClr val="FFFFFF"/>
                </a:solidFill>
                <a:latin typeface="+mj-lt"/>
                <a:ea typeface="+mj-ea"/>
                <a:cs typeface="+mj-cs"/>
              </a:rPr>
              <a:t>Project Workflow</a:t>
            </a:r>
          </a:p>
        </p:txBody>
      </p:sp>
      <p:pic>
        <p:nvPicPr>
          <p:cNvPr id="7" name="Picture 7">
            <a:extLst>
              <a:ext uri="{FF2B5EF4-FFF2-40B4-BE49-F238E27FC236}">
                <a16:creationId xmlns:a16="http://schemas.microsoft.com/office/drawing/2014/main" id="{D1A1C458-45AB-4BC2-8D7C-6AA233A31BF8}"/>
              </a:ext>
            </a:extLst>
          </p:cNvPr>
          <p:cNvPicPr>
            <a:picLocks noChangeAspect="1"/>
          </p:cNvPicPr>
          <p:nvPr/>
        </p:nvPicPr>
        <p:blipFill>
          <a:blip r:embed="rId2"/>
          <a:stretch>
            <a:fillRect/>
          </a:stretch>
        </p:blipFill>
        <p:spPr>
          <a:xfrm>
            <a:off x="4785215" y="-1278"/>
            <a:ext cx="7310139" cy="6860556"/>
          </a:xfrm>
          <a:prstGeom prst="rect">
            <a:avLst/>
          </a:prstGeom>
        </p:spPr>
      </p:pic>
    </p:spTree>
    <p:extLst>
      <p:ext uri="{BB962C8B-B14F-4D97-AF65-F5344CB8AC3E}">
        <p14:creationId xmlns:p14="http://schemas.microsoft.com/office/powerpoint/2010/main" val="2680225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96CB0A06-28D6-4C3C-A628-A680330D2E37}"/>
              </a:ext>
            </a:extLst>
          </p:cNvPr>
          <p:cNvPicPr>
            <a:picLocks noChangeAspect="1"/>
          </p:cNvPicPr>
          <p:nvPr/>
        </p:nvPicPr>
        <p:blipFill>
          <a:blip r:embed="rId2"/>
          <a:stretch>
            <a:fillRect/>
          </a:stretch>
        </p:blipFill>
        <p:spPr>
          <a:xfrm>
            <a:off x="480350" y="301540"/>
            <a:ext cx="6263681" cy="2709873"/>
          </a:xfrm>
          <a:prstGeom prst="rect">
            <a:avLst/>
          </a:prstGeom>
        </p:spPr>
      </p:pic>
      <p:pic>
        <p:nvPicPr>
          <p:cNvPr id="4" name="Picture 4">
            <a:extLst>
              <a:ext uri="{FF2B5EF4-FFF2-40B4-BE49-F238E27FC236}">
                <a16:creationId xmlns:a16="http://schemas.microsoft.com/office/drawing/2014/main" id="{41477684-3D68-4EF5-A9AF-C6085F58F04B}"/>
              </a:ext>
            </a:extLst>
          </p:cNvPr>
          <p:cNvPicPr>
            <a:picLocks noChangeAspect="1"/>
          </p:cNvPicPr>
          <p:nvPr/>
        </p:nvPicPr>
        <p:blipFill>
          <a:blip r:embed="rId3"/>
          <a:stretch>
            <a:fillRect/>
          </a:stretch>
        </p:blipFill>
        <p:spPr>
          <a:xfrm>
            <a:off x="7068273" y="211131"/>
            <a:ext cx="4903807" cy="6329635"/>
          </a:xfrm>
          <a:prstGeom prst="rect">
            <a:avLst/>
          </a:prstGeom>
        </p:spPr>
      </p:pic>
      <p:pic>
        <p:nvPicPr>
          <p:cNvPr id="5" name="Picture 5">
            <a:extLst>
              <a:ext uri="{FF2B5EF4-FFF2-40B4-BE49-F238E27FC236}">
                <a16:creationId xmlns:a16="http://schemas.microsoft.com/office/drawing/2014/main" id="{1A7C6346-1E17-4610-A76C-AE05097DB5C2}"/>
              </a:ext>
            </a:extLst>
          </p:cNvPr>
          <p:cNvPicPr>
            <a:picLocks noChangeAspect="1"/>
          </p:cNvPicPr>
          <p:nvPr/>
        </p:nvPicPr>
        <p:blipFill>
          <a:blip r:embed="rId4"/>
          <a:stretch>
            <a:fillRect/>
          </a:stretch>
        </p:blipFill>
        <p:spPr>
          <a:xfrm>
            <a:off x="534003" y="3524665"/>
            <a:ext cx="6136481" cy="2696613"/>
          </a:xfrm>
          <a:prstGeom prst="rect">
            <a:avLst/>
          </a:prstGeom>
        </p:spPr>
      </p:pic>
      <p:sp>
        <p:nvSpPr>
          <p:cNvPr id="6" name="TextBox 5">
            <a:extLst>
              <a:ext uri="{FF2B5EF4-FFF2-40B4-BE49-F238E27FC236}">
                <a16:creationId xmlns:a16="http://schemas.microsoft.com/office/drawing/2014/main" id="{B0B61F44-9625-4243-B3DA-1AE3066EC36B}"/>
              </a:ext>
            </a:extLst>
          </p:cNvPr>
          <p:cNvSpPr txBox="1"/>
          <p:nvPr/>
        </p:nvSpPr>
        <p:spPr>
          <a:xfrm>
            <a:off x="538224" y="3007488"/>
            <a:ext cx="60902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Fig1: Ticket Format</a:t>
            </a:r>
          </a:p>
        </p:txBody>
      </p:sp>
      <p:sp>
        <p:nvSpPr>
          <p:cNvPr id="7" name="TextBox 6">
            <a:extLst>
              <a:ext uri="{FF2B5EF4-FFF2-40B4-BE49-F238E27FC236}">
                <a16:creationId xmlns:a16="http://schemas.microsoft.com/office/drawing/2014/main" id="{31BDDBA0-BA30-46E9-B937-1CEA2EAB0452}"/>
              </a:ext>
            </a:extLst>
          </p:cNvPr>
          <p:cNvSpPr txBox="1"/>
          <p:nvPr/>
        </p:nvSpPr>
        <p:spPr>
          <a:xfrm>
            <a:off x="632871" y="6227299"/>
            <a:ext cx="604198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Fig2: Train Database</a:t>
            </a:r>
          </a:p>
        </p:txBody>
      </p:sp>
    </p:spTree>
    <p:extLst>
      <p:ext uri="{BB962C8B-B14F-4D97-AF65-F5344CB8AC3E}">
        <p14:creationId xmlns:p14="http://schemas.microsoft.com/office/powerpoint/2010/main" val="742630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32E5F0D-0ABC-4EA2-94C8-33FAB9D0E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4724288"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F3E23B4E-0A1B-44D1-9FF4-970355884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42646F-AAB1-431E-B95A-B6B2000BF7E7}"/>
              </a:ext>
            </a:extLst>
          </p:cNvPr>
          <p:cNvSpPr>
            <a:spLocks noGrp="1"/>
          </p:cNvSpPr>
          <p:nvPr>
            <p:ph type="title"/>
          </p:nvPr>
        </p:nvSpPr>
        <p:spPr>
          <a:xfrm>
            <a:off x="838199" y="1913312"/>
            <a:ext cx="3276601" cy="3028051"/>
          </a:xfrm>
        </p:spPr>
        <p:txBody>
          <a:bodyPr vert="horz" lIns="91440" tIns="45720" rIns="91440" bIns="45720" rtlCol="0">
            <a:normAutofit/>
          </a:bodyPr>
          <a:lstStyle/>
          <a:p>
            <a:r>
              <a:rPr lang="en-US" kern="1200">
                <a:solidFill>
                  <a:schemeClr val="bg1"/>
                </a:solidFill>
                <a:latin typeface="+mj-lt"/>
                <a:ea typeface="+mj-ea"/>
                <a:cs typeface="+mj-cs"/>
              </a:rPr>
              <a:t>Contribution</a:t>
            </a:r>
          </a:p>
        </p:txBody>
      </p:sp>
      <p:graphicFrame>
        <p:nvGraphicFramePr>
          <p:cNvPr id="52" name="Table 52">
            <a:extLst>
              <a:ext uri="{FF2B5EF4-FFF2-40B4-BE49-F238E27FC236}">
                <a16:creationId xmlns:a16="http://schemas.microsoft.com/office/drawing/2014/main" id="{A17CCA50-71D6-4FB2-9C17-8A4DFCDB22AB}"/>
              </a:ext>
            </a:extLst>
          </p:cNvPr>
          <p:cNvGraphicFramePr>
            <a:graphicFrameLocks noGrp="1"/>
          </p:cNvGraphicFramePr>
          <p:nvPr>
            <p:ph idx="1"/>
            <p:extLst>
              <p:ext uri="{D42A27DB-BD31-4B8C-83A1-F6EECF244321}">
                <p14:modId xmlns:p14="http://schemas.microsoft.com/office/powerpoint/2010/main" val="1102884388"/>
              </p:ext>
            </p:extLst>
          </p:nvPr>
        </p:nvGraphicFramePr>
        <p:xfrm>
          <a:off x="5095874" y="642937"/>
          <a:ext cx="6789750" cy="5747501"/>
        </p:xfrm>
        <a:graphic>
          <a:graphicData uri="http://schemas.openxmlformats.org/drawingml/2006/table">
            <a:tbl>
              <a:tblPr firstRow="1" bandRow="1">
                <a:solidFill>
                  <a:srgbClr val="F2F2F2">
                    <a:alpha val="45098"/>
                  </a:srgbClr>
                </a:solidFill>
                <a:tableStyleId>{5C22544A-7EE6-4342-B048-85BDC9FD1C3A}</a:tableStyleId>
              </a:tblPr>
              <a:tblGrid>
                <a:gridCol w="2110740">
                  <a:extLst>
                    <a:ext uri="{9D8B030D-6E8A-4147-A177-3AD203B41FA5}">
                      <a16:colId xmlns:a16="http://schemas.microsoft.com/office/drawing/2014/main" val="3994141570"/>
                    </a:ext>
                  </a:extLst>
                </a:gridCol>
                <a:gridCol w="4679010">
                  <a:extLst>
                    <a:ext uri="{9D8B030D-6E8A-4147-A177-3AD203B41FA5}">
                      <a16:colId xmlns:a16="http://schemas.microsoft.com/office/drawing/2014/main" val="1871137294"/>
                    </a:ext>
                  </a:extLst>
                </a:gridCol>
              </a:tblGrid>
              <a:tr h="774025">
                <a:tc>
                  <a:txBody>
                    <a:bodyPr/>
                    <a:lstStyle/>
                    <a:p>
                      <a:pPr algn="l"/>
                      <a:r>
                        <a:rPr lang="en-US" sz="2100" b="0" cap="none" spc="0" dirty="0">
                          <a:solidFill>
                            <a:schemeClr val="bg1"/>
                          </a:solidFill>
                        </a:rPr>
                        <a:t>          Name</a:t>
                      </a:r>
                    </a:p>
                  </a:txBody>
                  <a:tcPr marL="137174" marR="137174" marT="136106" marB="68587"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2100" b="0" cap="none" spc="0" dirty="0">
                          <a:solidFill>
                            <a:schemeClr val="bg1"/>
                          </a:solidFill>
                        </a:rPr>
                        <a:t>Work</a:t>
                      </a:r>
                    </a:p>
                  </a:txBody>
                  <a:tcPr marL="137174" marR="137174" marT="136106" marB="68587"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3619053919"/>
                  </a:ext>
                </a:extLst>
              </a:tr>
              <a:tr h="1070490">
                <a:tc>
                  <a:txBody>
                    <a:bodyPr/>
                    <a:lstStyle/>
                    <a:p>
                      <a:r>
                        <a:rPr lang="en-US" sz="1700" cap="none" spc="0" dirty="0">
                          <a:solidFill>
                            <a:schemeClr val="tx1"/>
                          </a:solidFill>
                        </a:rPr>
                        <a:t>Rounak Bhadra</a:t>
                      </a:r>
                    </a:p>
                  </a:txBody>
                  <a:tcPr marL="137174" marR="137174" marT="136106" marB="68587">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latin typeface="Calibri"/>
                        </a:rPr>
                        <a:t>Generating PNR and Calculating passenger fair as per age</a:t>
                      </a:r>
                      <a:endParaRPr lang="en-US" sz="1700" cap="none" spc="0" dirty="0">
                        <a:solidFill>
                          <a:schemeClr val="tx1"/>
                        </a:solidFill>
                      </a:endParaRPr>
                    </a:p>
                  </a:txBody>
                  <a:tcPr marL="137174" marR="137174" marT="136106" marB="68587">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673433952"/>
                  </a:ext>
                </a:extLst>
              </a:tr>
              <a:tr h="708124">
                <a:tc>
                  <a:txBody>
                    <a:bodyPr/>
                    <a:lstStyle/>
                    <a:p>
                      <a:pPr lvl="0">
                        <a:buNone/>
                      </a:pPr>
                      <a:r>
                        <a:rPr lang="en-US" sz="1700" cap="none" spc="0" dirty="0">
                          <a:solidFill>
                            <a:schemeClr val="tx1"/>
                          </a:solidFill>
                        </a:rPr>
                        <a:t>Smriti Rani</a:t>
                      </a: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calculating total ticket price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4157053679"/>
                  </a:ext>
                </a:extLst>
              </a:tr>
              <a:tr h="708124">
                <a:tc>
                  <a:txBody>
                    <a:bodyPr/>
                    <a:lstStyle/>
                    <a:p>
                      <a:pPr lvl="0">
                        <a:buNone/>
                      </a:pPr>
                      <a:r>
                        <a:rPr lang="en-US" sz="1700" cap="none" spc="0" dirty="0">
                          <a:solidFill>
                            <a:schemeClr val="tx1"/>
                          </a:solidFill>
                        </a:rPr>
                        <a:t>Usama Sukri</a:t>
                      </a: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latin typeface="Calibri"/>
                        </a:rPr>
                        <a:t> Ticket Generation</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691022879"/>
                  </a:ext>
                </a:extLst>
              </a:tr>
              <a:tr h="1070490">
                <a:tc>
                  <a:txBody>
                    <a:bodyPr/>
                    <a:lstStyle/>
                    <a:p>
                      <a:r>
                        <a:rPr lang="en-US" sz="1700" cap="none" spc="0" dirty="0">
                          <a:solidFill>
                            <a:schemeClr val="tx1"/>
                          </a:solidFill>
                        </a:rPr>
                        <a:t>Darshan </a:t>
                      </a:r>
                      <a:r>
                        <a:rPr lang="en-US" sz="1700" cap="none" spc="0" dirty="0" err="1">
                          <a:solidFill>
                            <a:schemeClr val="tx1"/>
                          </a:solidFill>
                        </a:rPr>
                        <a:t>Marakall</a:t>
                      </a: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Writing ticket into File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131470489"/>
                  </a:ext>
                </a:extLst>
              </a:tr>
              <a:tr h="708124">
                <a:tc>
                  <a:txBody>
                    <a:bodyPr/>
                    <a:lstStyle/>
                    <a:p>
                      <a:r>
                        <a:rPr lang="en-US" sz="1700" b="0" i="0" u="none" strike="noStrike" cap="none" spc="0" noProof="0" err="1">
                          <a:solidFill>
                            <a:schemeClr val="tx1"/>
                          </a:solidFill>
                          <a:latin typeface="Calibri"/>
                        </a:rPr>
                        <a:t>Kannappagoud</a:t>
                      </a:r>
                      <a:endParaRPr lang="en-US" sz="1700" cap="none" spc="0" err="1">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rPr>
                        <a:t>Connecting to Database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711868017"/>
                  </a:ext>
                </a:extLst>
              </a:tr>
              <a:tr h="708124">
                <a:tc>
                  <a:txBody>
                    <a:bodyPr/>
                    <a:lstStyle/>
                    <a:p>
                      <a:pPr lvl="0">
                        <a:buNone/>
                      </a:pPr>
                      <a:r>
                        <a:rPr lang="en-US" sz="1700" b="0" i="0" u="none" strike="noStrike" cap="none" spc="0" noProof="0" dirty="0">
                          <a:solidFill>
                            <a:schemeClr val="tx1"/>
                          </a:solidFill>
                          <a:latin typeface="Calibri"/>
                        </a:rPr>
                        <a:t>Sagar Deshmukh</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Getting train details</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1319404579"/>
                  </a:ext>
                </a:extLst>
              </a:tr>
            </a:tbl>
          </a:graphicData>
        </a:graphic>
      </p:graphicFrame>
    </p:spTree>
    <p:extLst>
      <p:ext uri="{BB962C8B-B14F-4D97-AF65-F5344CB8AC3E}">
        <p14:creationId xmlns:p14="http://schemas.microsoft.com/office/powerpoint/2010/main" val="927664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C41365F-054A-42FD-B69D-02232BD2C293}"/>
              </a:ext>
            </a:extLst>
          </p:cNvPr>
          <p:cNvSpPr>
            <a:spLocks noGrp="1"/>
          </p:cNvSpPr>
          <p:nvPr>
            <p:ph type="title"/>
          </p:nvPr>
        </p:nvSpPr>
        <p:spPr>
          <a:xfrm>
            <a:off x="804672" y="640080"/>
            <a:ext cx="3282696" cy="5257800"/>
          </a:xfrm>
        </p:spPr>
        <p:txBody>
          <a:bodyPr>
            <a:normAutofit/>
          </a:bodyPr>
          <a:lstStyle/>
          <a:p>
            <a:r>
              <a:rPr lang="en-US" dirty="0">
                <a:solidFill>
                  <a:schemeClr val="bg1"/>
                </a:solidFill>
                <a:latin typeface="Calibri"/>
                <a:cs typeface="Calibri"/>
              </a:rPr>
              <a:t>Generating PNR and Calculating passenger fair as per age</a:t>
            </a:r>
            <a:endParaRPr lang="en-US" dirty="0">
              <a:solidFill>
                <a:schemeClr val="bg1"/>
              </a:solidFill>
            </a:endParaRPr>
          </a:p>
        </p:txBody>
      </p:sp>
      <p:sp>
        <p:nvSpPr>
          <p:cNvPr id="3" name="Content Placeholder 2">
            <a:extLst>
              <a:ext uri="{FF2B5EF4-FFF2-40B4-BE49-F238E27FC236}">
                <a16:creationId xmlns:a16="http://schemas.microsoft.com/office/drawing/2014/main" id="{19FC1E56-01F3-4D0C-AC19-2E40E33B6E39}"/>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PNR for train from Bangalore to Mumbai with travel date 21/01/2017 would be BM_20170121_100.</a:t>
            </a:r>
            <a:endParaRPr lang="en-US" sz="2400"/>
          </a:p>
          <a:p>
            <a:r>
              <a:rPr lang="en-US" sz="2400">
                <a:ea typeface="+mn-lt"/>
                <a:cs typeface="+mn-lt"/>
              </a:rPr>
              <a:t>The ticket Fare for each passenger is calculated using the following rules </a:t>
            </a:r>
          </a:p>
          <a:p>
            <a:pPr>
              <a:buFont typeface="Wingdings" panose="020B0604020202020204" pitchFamily="34" charset="0"/>
              <a:buChar char="q"/>
            </a:pPr>
            <a:r>
              <a:rPr lang="en-US" sz="2400">
                <a:ea typeface="+mn-lt"/>
                <a:cs typeface="+mn-lt"/>
              </a:rPr>
              <a:t> For age &lt; = 12, fare is 50% of ticket price regardless of gender .</a:t>
            </a:r>
          </a:p>
          <a:p>
            <a:pPr>
              <a:buFont typeface="Wingdings" panose="020B0604020202020204" pitchFamily="34" charset="0"/>
              <a:buChar char="q"/>
            </a:pPr>
            <a:r>
              <a:rPr lang="en-US" sz="2400">
                <a:ea typeface="+mn-lt"/>
                <a:cs typeface="+mn-lt"/>
              </a:rPr>
              <a:t>For age &gt; = 60, fare is 60% of ticket price regardless of gender .</a:t>
            </a:r>
          </a:p>
          <a:p>
            <a:pPr>
              <a:buFont typeface="Wingdings" panose="020B0604020202020204" pitchFamily="34" charset="0"/>
              <a:buChar char="q"/>
            </a:pPr>
            <a:r>
              <a:rPr lang="en-US" sz="2400">
                <a:ea typeface="+mn-lt"/>
                <a:cs typeface="+mn-lt"/>
              </a:rPr>
              <a:t> For Females, 25% discount on the ticket price.</a:t>
            </a:r>
            <a:endParaRPr lang="en-US" sz="2400">
              <a:cs typeface="Calibri" panose="020F0502020204030204"/>
            </a:endParaRPr>
          </a:p>
          <a:p>
            <a:endParaRPr lang="en-US" sz="2400">
              <a:cs typeface="Calibri" panose="020F0502020204030204"/>
            </a:endParaRPr>
          </a:p>
        </p:txBody>
      </p:sp>
    </p:spTree>
    <p:extLst>
      <p:ext uri="{BB962C8B-B14F-4D97-AF65-F5344CB8AC3E}">
        <p14:creationId xmlns:p14="http://schemas.microsoft.com/office/powerpoint/2010/main" val="114794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C896D97C-8DEB-4B5B-A928-B2E7D4F99597}"/>
              </a:ext>
            </a:extLst>
          </p:cNvPr>
          <p:cNvPicPr>
            <a:picLocks noChangeAspect="1"/>
          </p:cNvPicPr>
          <p:nvPr/>
        </p:nvPicPr>
        <p:blipFill>
          <a:blip r:embed="rId2"/>
          <a:stretch>
            <a:fillRect/>
          </a:stretch>
        </p:blipFill>
        <p:spPr>
          <a:xfrm>
            <a:off x="634679" y="453811"/>
            <a:ext cx="5463251" cy="6162578"/>
          </a:xfrm>
          <a:prstGeom prst="rect">
            <a:avLst/>
          </a:prstGeom>
        </p:spPr>
      </p:pic>
      <p:pic>
        <p:nvPicPr>
          <p:cNvPr id="4" name="Picture 4">
            <a:extLst>
              <a:ext uri="{FF2B5EF4-FFF2-40B4-BE49-F238E27FC236}">
                <a16:creationId xmlns:a16="http://schemas.microsoft.com/office/drawing/2014/main" id="{9CBCE04F-7A38-49ED-9078-3FD8F35E36C6}"/>
              </a:ext>
            </a:extLst>
          </p:cNvPr>
          <p:cNvPicPr>
            <a:picLocks noChangeAspect="1"/>
          </p:cNvPicPr>
          <p:nvPr/>
        </p:nvPicPr>
        <p:blipFill>
          <a:blip r:embed="rId3"/>
          <a:stretch>
            <a:fillRect/>
          </a:stretch>
        </p:blipFill>
        <p:spPr>
          <a:xfrm>
            <a:off x="6209818" y="454967"/>
            <a:ext cx="5569351" cy="6160268"/>
          </a:xfrm>
          <a:prstGeom prst="rect">
            <a:avLst/>
          </a:prstGeom>
        </p:spPr>
      </p:pic>
    </p:spTree>
    <p:extLst>
      <p:ext uri="{BB962C8B-B14F-4D97-AF65-F5344CB8AC3E}">
        <p14:creationId xmlns:p14="http://schemas.microsoft.com/office/powerpoint/2010/main" val="3282844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1B4A018-D5A2-4A0D-8287-887205403585}"/>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Calculating total ticket price</a:t>
            </a:r>
            <a:endParaRPr lang="en-US">
              <a:solidFill>
                <a:schemeClr val="bg1"/>
              </a:solidFill>
            </a:endParaRPr>
          </a:p>
        </p:txBody>
      </p:sp>
      <p:sp>
        <p:nvSpPr>
          <p:cNvPr id="3" name="Content Placeholder 2">
            <a:extLst>
              <a:ext uri="{FF2B5EF4-FFF2-40B4-BE49-F238E27FC236}">
                <a16:creationId xmlns:a16="http://schemas.microsoft.com/office/drawing/2014/main" id="{5F9952C3-38C2-4B8A-9372-2B3945C08D96}"/>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All the passengers  with their fair according to their age were stored in a Tree Map.</a:t>
            </a:r>
          </a:p>
          <a:p>
            <a:r>
              <a:rPr lang="en-US" sz="2400">
                <a:cs typeface="Calibri"/>
              </a:rPr>
              <a:t>In Tree Map ,passenger is the key and fair is the value.</a:t>
            </a:r>
          </a:p>
          <a:p>
            <a:r>
              <a:rPr lang="en-US" sz="2400">
                <a:cs typeface="Calibri"/>
              </a:rPr>
              <a:t>Passengers were sorted according to their name in the final ticket.</a:t>
            </a:r>
          </a:p>
          <a:p>
            <a:r>
              <a:rPr lang="en-US" sz="2400">
                <a:cs typeface="Calibri"/>
              </a:rPr>
              <a:t>Total ticket price is calculated by summing up all the individual ticket prices.</a:t>
            </a:r>
          </a:p>
          <a:p>
            <a:pPr marL="0" indent="0">
              <a:buNone/>
            </a:pPr>
            <a:endParaRPr lang="en-US" sz="2400">
              <a:cs typeface="Calibri"/>
            </a:endParaRPr>
          </a:p>
        </p:txBody>
      </p:sp>
    </p:spTree>
    <p:extLst>
      <p:ext uri="{BB962C8B-B14F-4D97-AF65-F5344CB8AC3E}">
        <p14:creationId xmlns:p14="http://schemas.microsoft.com/office/powerpoint/2010/main" val="263652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EF90BCB-DC29-4DE6-8FE1-79BEE9990C1D}"/>
              </a:ext>
            </a:extLst>
          </p:cNvPr>
          <p:cNvPicPr>
            <a:picLocks noChangeAspect="1"/>
          </p:cNvPicPr>
          <p:nvPr/>
        </p:nvPicPr>
        <p:blipFill>
          <a:blip r:embed="rId2"/>
          <a:stretch>
            <a:fillRect/>
          </a:stretch>
        </p:blipFill>
        <p:spPr>
          <a:xfrm>
            <a:off x="142755" y="945523"/>
            <a:ext cx="6668945" cy="5458877"/>
          </a:xfrm>
          <a:prstGeom prst="rect">
            <a:avLst/>
          </a:prstGeom>
        </p:spPr>
      </p:pic>
      <p:pic>
        <p:nvPicPr>
          <p:cNvPr id="4" name="Picture 4">
            <a:extLst>
              <a:ext uri="{FF2B5EF4-FFF2-40B4-BE49-F238E27FC236}">
                <a16:creationId xmlns:a16="http://schemas.microsoft.com/office/drawing/2014/main" id="{C2CE5760-FCEA-438D-A2F1-1C083E0053C8}"/>
              </a:ext>
            </a:extLst>
          </p:cNvPr>
          <p:cNvPicPr>
            <a:picLocks noChangeAspect="1"/>
          </p:cNvPicPr>
          <p:nvPr/>
        </p:nvPicPr>
        <p:blipFill>
          <a:blip r:embed="rId3"/>
          <a:stretch>
            <a:fillRect/>
          </a:stretch>
        </p:blipFill>
        <p:spPr>
          <a:xfrm>
            <a:off x="6904298" y="939614"/>
            <a:ext cx="5135301" cy="5451405"/>
          </a:xfrm>
          <a:prstGeom prst="rect">
            <a:avLst/>
          </a:prstGeom>
        </p:spPr>
      </p:pic>
    </p:spTree>
    <p:extLst>
      <p:ext uri="{BB962C8B-B14F-4D97-AF65-F5344CB8AC3E}">
        <p14:creationId xmlns:p14="http://schemas.microsoft.com/office/powerpoint/2010/main" val="36545587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TotalTime>
  <Words>749</Words>
  <Application>Microsoft Office PowerPoint</Application>
  <PresentationFormat>Widescreen</PresentationFormat>
  <Paragraphs>69</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Wingdings</vt:lpstr>
      <vt:lpstr>office theme</vt:lpstr>
      <vt:lpstr>TRAIN TICKET GENERATION</vt:lpstr>
      <vt:lpstr>Problem Statement</vt:lpstr>
      <vt:lpstr>Project Workflow</vt:lpstr>
      <vt:lpstr>PowerPoint Presentation</vt:lpstr>
      <vt:lpstr>Contribution</vt:lpstr>
      <vt:lpstr>Generating PNR and Calculating passenger fair as per age</vt:lpstr>
      <vt:lpstr>PowerPoint Presentation</vt:lpstr>
      <vt:lpstr>Calculating total ticket price</vt:lpstr>
      <vt:lpstr>PowerPoint Presentation</vt:lpstr>
      <vt:lpstr> Ticket Generation</vt:lpstr>
      <vt:lpstr>PowerPoint Presentation</vt:lpstr>
      <vt:lpstr>Writing ticket into File</vt:lpstr>
      <vt:lpstr>PowerPoint Presentation</vt:lpstr>
      <vt:lpstr>Connecting to Database</vt:lpstr>
      <vt:lpstr>PowerPoint Presentation</vt:lpstr>
      <vt:lpstr>Getting train details</vt:lpstr>
      <vt:lpstr>PowerPoint Presentation</vt:lpstr>
      <vt:lpstr>Backend output</vt:lpstr>
      <vt:lpstr>PowerPoint Presentation</vt:lpstr>
      <vt:lpstr>Generated ticket</vt:lpstr>
      <vt:lpstr>FRONT END</vt:lpstr>
      <vt:lpstr>PowerPoint Presentation</vt:lpstr>
      <vt:lpstr>Acknowledgement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sagardeshmukh9773@gmail.com</cp:lastModifiedBy>
  <cp:revision>580</cp:revision>
  <dcterms:created xsi:type="dcterms:W3CDTF">2021-10-17T12:07:02Z</dcterms:created>
  <dcterms:modified xsi:type="dcterms:W3CDTF">2021-11-08T07:47:11Z</dcterms:modified>
</cp:coreProperties>
</file>

<file path=docProps/thumbnail.jpeg>
</file>